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66" r:id="rId5"/>
    <p:sldId id="258" r:id="rId6"/>
    <p:sldId id="281" r:id="rId7"/>
    <p:sldId id="283" r:id="rId8"/>
    <p:sldId id="284" r:id="rId9"/>
    <p:sldId id="285" r:id="rId10"/>
    <p:sldId id="286" r:id="rId11"/>
    <p:sldId id="263" r:id="rId12"/>
    <p:sldId id="288" r:id="rId13"/>
    <p:sldId id="289" r:id="rId14"/>
    <p:sldId id="290" r:id="rId15"/>
    <p:sldId id="291" r:id="rId16"/>
    <p:sldId id="292" r:id="rId17"/>
    <p:sldId id="28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071681"/>
            <a:ext cx="7766936" cy="1646302"/>
          </a:xfrm>
        </p:spPr>
        <p:txBody>
          <a:bodyPr/>
          <a:lstStyle/>
          <a:p>
            <a:pPr algn="l"/>
            <a:r>
              <a:rPr lang="en-US" sz="4400" dirty="0"/>
              <a:t>Storm Casualties: Predicting Dangerous Weather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2944679"/>
            <a:ext cx="7766936" cy="2203054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/>
              <a:t>Data 670 Data Analytics</a:t>
            </a:r>
          </a:p>
          <a:p>
            <a:pPr algn="l"/>
            <a:r>
              <a:rPr lang="en-US" sz="2400" b="1" dirty="0"/>
              <a:t>Presentation 3</a:t>
            </a:r>
            <a:endParaRPr lang="en-US" sz="2400" dirty="0"/>
          </a:p>
          <a:p>
            <a:pPr algn="l"/>
            <a:r>
              <a:rPr lang="en-US" sz="2400" b="1" dirty="0"/>
              <a:t>Daanish Ahmed</a:t>
            </a:r>
            <a:endParaRPr lang="en-US" sz="2400" dirty="0"/>
          </a:p>
          <a:p>
            <a:pPr algn="l"/>
            <a:r>
              <a:rPr lang="en-US" sz="2400" b="1" dirty="0"/>
              <a:t>Professor: Dr. Steve </a:t>
            </a:r>
            <a:r>
              <a:rPr lang="en-US" sz="2400" b="1" dirty="0" err="1"/>
              <a:t>Knode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4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8"/>
    </mc:Choice>
    <mc:Fallback xmlns="">
      <p:transition spd="slow" advTm="8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9D6FED-365D-4EB2-9C50-4B36BC143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CE3B269-7C12-45F0-9101-69148A6EC847}"/>
              </a:ext>
            </a:extLst>
          </p:cNvPr>
          <p:cNvSpPr txBox="1"/>
          <p:nvPr/>
        </p:nvSpPr>
        <p:spPr>
          <a:xfrm>
            <a:off x="4749030" y="5817513"/>
            <a:ext cx="46412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Figure 4</a:t>
            </a:r>
            <a:r>
              <a:rPr lang="en-US" sz="1100" dirty="0"/>
              <a:t>.  Word Cloud of the 60 Most Frequent Words in Storm Event Narratives.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C510657D-A76C-4129-94D5-8D321DF39478}"/>
              </a:ext>
            </a:extLst>
          </p:cNvPr>
          <p:cNvSpPr txBox="1">
            <a:spLocks/>
          </p:cNvSpPr>
          <p:nvPr/>
        </p:nvSpPr>
        <p:spPr>
          <a:xfrm>
            <a:off x="677334" y="1930400"/>
            <a:ext cx="4071695" cy="4019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 most frequent words in storm event narratives</a:t>
            </a:r>
          </a:p>
          <a:p>
            <a:pPr lvl="1"/>
            <a:r>
              <a:rPr lang="en-US" dirty="0"/>
              <a:t>Only includes deadly storms</a:t>
            </a:r>
          </a:p>
          <a:p>
            <a:pPr lvl="1"/>
            <a:r>
              <a:rPr lang="en-US" dirty="0"/>
              <a:t>Size/color indicate frequency</a:t>
            </a:r>
          </a:p>
          <a:p>
            <a:r>
              <a:rPr lang="en-US" dirty="0"/>
              <a:t>Flooding deadlier than tornadoes</a:t>
            </a:r>
          </a:p>
          <a:p>
            <a:r>
              <a:rPr lang="en-US" dirty="0"/>
              <a:t>Location of death</a:t>
            </a:r>
          </a:p>
          <a:p>
            <a:pPr lvl="1"/>
            <a:r>
              <a:rPr lang="en-US" dirty="0"/>
              <a:t>Homes</a:t>
            </a:r>
          </a:p>
          <a:p>
            <a:pPr lvl="1"/>
            <a:r>
              <a:rPr lang="en-US" dirty="0"/>
              <a:t>Water (drowning)</a:t>
            </a:r>
          </a:p>
          <a:p>
            <a:pPr lvl="1"/>
            <a:r>
              <a:rPr lang="en-US" dirty="0"/>
              <a:t>Fewer deaths in vehicles or mobile </a:t>
            </a:r>
            <a:r>
              <a:rPr lang="en-US" dirty="0" smtClean="0"/>
              <a:t>homes</a:t>
            </a:r>
          </a:p>
          <a:p>
            <a:r>
              <a:rPr lang="en-US" dirty="0" smtClean="0"/>
              <a:t>Issue of context</a:t>
            </a:r>
            <a:endParaRPr lang="en-US" dirty="0"/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="" xmlns:a16="http://schemas.microsoft.com/office/drawing/2014/main" id="{1FF89410-6E7E-4449-8836-3DC24910F49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1888" t="490" r="6079" b="1471"/>
          <a:stretch/>
        </p:blipFill>
        <p:spPr bwMode="auto">
          <a:xfrm>
            <a:off x="4862869" y="1759560"/>
            <a:ext cx="4411133" cy="4019271"/>
          </a:xfrm>
          <a:prstGeom prst="rect">
            <a:avLst/>
          </a:prstGeom>
          <a:ln w="508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5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55"/>
    </mc:Choice>
    <mc:Fallback xmlns="">
      <p:transition spd="slow" advTm="92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4181488"/>
          </a:xfrm>
        </p:spPr>
        <p:txBody>
          <a:bodyPr>
            <a:normAutofit/>
          </a:bodyPr>
          <a:lstStyle/>
          <a:p>
            <a:r>
              <a:rPr lang="en-US" dirty="0"/>
              <a:t>5 predictive models</a:t>
            </a:r>
          </a:p>
          <a:p>
            <a:pPr lvl="1"/>
            <a:r>
              <a:rPr lang="en-US" b="1" dirty="0"/>
              <a:t>Logistic regression </a:t>
            </a:r>
            <a:r>
              <a:rPr lang="en-US" dirty="0"/>
              <a:t>– backward selection</a:t>
            </a:r>
          </a:p>
          <a:p>
            <a:pPr lvl="1"/>
            <a:r>
              <a:rPr lang="en-US" b="1" dirty="0"/>
              <a:t>Neural network </a:t>
            </a:r>
            <a:r>
              <a:rPr lang="en-US" dirty="0"/>
              <a:t>– default</a:t>
            </a:r>
          </a:p>
          <a:p>
            <a:pPr lvl="1"/>
            <a:r>
              <a:rPr lang="en-US" b="1" dirty="0"/>
              <a:t>SVM</a:t>
            </a:r>
            <a:r>
              <a:rPr lang="en-US" dirty="0"/>
              <a:t> – linear kernel</a:t>
            </a:r>
          </a:p>
          <a:p>
            <a:pPr lvl="1"/>
            <a:r>
              <a:rPr lang="en-US" b="1" dirty="0"/>
              <a:t>Random forest </a:t>
            </a:r>
            <a:r>
              <a:rPr lang="en-US" dirty="0"/>
              <a:t>– default</a:t>
            </a:r>
          </a:p>
          <a:p>
            <a:pPr lvl="2"/>
            <a:r>
              <a:rPr lang="en-US" dirty="0"/>
              <a:t>Does not use validation/test set</a:t>
            </a:r>
          </a:p>
          <a:p>
            <a:pPr lvl="1"/>
            <a:r>
              <a:rPr lang="en-US" b="1" dirty="0"/>
              <a:t>Heterogeneous model </a:t>
            </a:r>
            <a:r>
              <a:rPr lang="en-US" dirty="0"/>
              <a:t>– maximum method</a:t>
            </a:r>
          </a:p>
          <a:p>
            <a:pPr lvl="2"/>
            <a:r>
              <a:rPr lang="en-US" dirty="0"/>
              <a:t>Combines logistic regression, neural network, and SVM</a:t>
            </a:r>
          </a:p>
          <a:p>
            <a:r>
              <a:rPr lang="en-US" dirty="0"/>
              <a:t>Handled skewness by changing each model’s cutoff threshold</a:t>
            </a:r>
          </a:p>
          <a:p>
            <a:pPr lvl="1"/>
            <a:r>
              <a:rPr lang="en-US" dirty="0"/>
              <a:t>Selected cutoff value to maximize accuracy and sensitivity</a:t>
            </a:r>
          </a:p>
          <a:p>
            <a:pPr lvl="1"/>
            <a:r>
              <a:rPr lang="en-US" u="sng" dirty="0"/>
              <a:t>Ex</a:t>
            </a:r>
            <a:r>
              <a:rPr lang="en-US" dirty="0"/>
              <a:t>: logistic regression has 0.01 cutoff value, SVM has 0.41 cutoff value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53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321"/>
    </mc:Choice>
    <mc:Fallback>
      <p:transition spd="slow" advTm="102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600F8218-E1DA-44CC-A529-2448E7D9DA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014961"/>
              </p:ext>
            </p:extLst>
          </p:nvPr>
        </p:nvGraphicFramePr>
        <p:xfrm>
          <a:off x="677334" y="1577265"/>
          <a:ext cx="10179763" cy="46711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54316">
                  <a:extLst>
                    <a:ext uri="{9D8B030D-6E8A-4147-A177-3AD203B41FA5}">
                      <a16:colId xmlns="" xmlns:a16="http://schemas.microsoft.com/office/drawing/2014/main" val="3270233743"/>
                    </a:ext>
                  </a:extLst>
                </a:gridCol>
                <a:gridCol w="1726903">
                  <a:extLst>
                    <a:ext uri="{9D8B030D-6E8A-4147-A177-3AD203B41FA5}">
                      <a16:colId xmlns="" xmlns:a16="http://schemas.microsoft.com/office/drawing/2014/main" val="1710219423"/>
                    </a:ext>
                  </a:extLst>
                </a:gridCol>
                <a:gridCol w="2519580">
                  <a:extLst>
                    <a:ext uri="{9D8B030D-6E8A-4147-A177-3AD203B41FA5}">
                      <a16:colId xmlns="" xmlns:a16="http://schemas.microsoft.com/office/drawing/2014/main" val="2701067216"/>
                    </a:ext>
                  </a:extLst>
                </a:gridCol>
                <a:gridCol w="1592431">
                  <a:extLst>
                    <a:ext uri="{9D8B030D-6E8A-4147-A177-3AD203B41FA5}">
                      <a16:colId xmlns="" xmlns:a16="http://schemas.microsoft.com/office/drawing/2014/main" val="1340226191"/>
                    </a:ext>
                  </a:extLst>
                </a:gridCol>
                <a:gridCol w="1586533">
                  <a:extLst>
                    <a:ext uri="{9D8B030D-6E8A-4147-A177-3AD203B41FA5}">
                      <a16:colId xmlns="" xmlns:a16="http://schemas.microsoft.com/office/drawing/2014/main" val="168076207"/>
                    </a:ext>
                  </a:extLst>
                </a:gridCol>
              </a:tblGrid>
              <a:tr h="6228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Model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Cutoff Threshold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Data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Accuracy (%)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Sensitivity (%)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1584087106"/>
                  </a:ext>
                </a:extLst>
              </a:tr>
              <a:tr h="311409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Logistic Regression (Backward)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0.01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Training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96.35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95.67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765029908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Validation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95.75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79.71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3640924643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Test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96.05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77.42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1709733450"/>
                  </a:ext>
                </a:extLst>
              </a:tr>
              <a:tr h="311409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Neural Network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0.01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Training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96.69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92.61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357615326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Validation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96.70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74.10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698041286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Test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96.73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75.27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3401095960"/>
                  </a:ext>
                </a:extLst>
              </a:tr>
              <a:tr h="311409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SVM (Linear Kernel)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0.41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</a:rPr>
                        <a:t>Training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93.90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93.91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50432604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Validation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93.67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84.17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3503032648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Test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93.82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80.65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56185618"/>
                  </a:ext>
                </a:extLst>
              </a:tr>
              <a:tr h="3114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Random Forest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0.02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Training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97.77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95.67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2948370992"/>
                  </a:ext>
                </a:extLst>
              </a:tr>
              <a:tr h="311409"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Ensemble (Maximum)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 rowSpan="3"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0.41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9859" marR="169859" marT="84930" marB="8493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Training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93.91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95.24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1078297556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Validation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93.58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87.68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1086149327"/>
                  </a:ext>
                </a:extLst>
              </a:tr>
              <a:tr h="3114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effectLst/>
                        </a:rPr>
                        <a:t>Test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>
                          <a:effectLst/>
                        </a:rPr>
                        <a:t>93.90</a:t>
                      </a:r>
                      <a:endParaRPr lang="en-US" sz="22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spc="15" dirty="0">
                          <a:effectLst/>
                        </a:rPr>
                        <a:t>84.95</a:t>
                      </a:r>
                      <a:endParaRPr lang="en-US" sz="22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7395" marR="127395" marT="0" marB="0"/>
                </a:tc>
                <a:extLst>
                  <a:ext uri="{0D108BD9-81ED-4DB2-BD59-A6C34878D82A}">
                    <a16:rowId xmlns="" xmlns:a16="http://schemas.microsoft.com/office/drawing/2014/main" val="317986816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B078B06-14D7-4879-88F5-7F93F5077FDB}"/>
              </a:ext>
            </a:extLst>
          </p:cNvPr>
          <p:cNvSpPr txBox="1"/>
          <p:nvPr/>
        </p:nvSpPr>
        <p:spPr>
          <a:xfrm>
            <a:off x="677334" y="6248400"/>
            <a:ext cx="27369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Figure 5</a:t>
            </a:r>
            <a:r>
              <a:rPr lang="en-US" sz="1100" dirty="0"/>
              <a:t>. Final Model Comparison Table.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7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42"/>
    </mc:Choice>
    <mc:Fallback>
      <p:transition spd="slow" advTm="80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  <a:p>
            <a:pPr lvl="1"/>
            <a:r>
              <a:rPr lang="en-US" dirty="0"/>
              <a:t>Higher training accuracy/sensitivity</a:t>
            </a:r>
          </a:p>
          <a:p>
            <a:pPr lvl="1"/>
            <a:r>
              <a:rPr lang="en-US" dirty="0"/>
              <a:t>Does not require building three separate models</a:t>
            </a:r>
          </a:p>
          <a:p>
            <a:pPr lvl="1"/>
            <a:r>
              <a:rPr lang="en-US" dirty="0"/>
              <a:t>Provides important variables</a:t>
            </a:r>
          </a:p>
          <a:p>
            <a:r>
              <a:rPr lang="en-US" dirty="0"/>
              <a:t>Heterogeneous model</a:t>
            </a:r>
          </a:p>
          <a:p>
            <a:pPr lvl="1"/>
            <a:r>
              <a:rPr lang="en-US" dirty="0"/>
              <a:t>Highest validation/test sensitivity</a:t>
            </a:r>
          </a:p>
          <a:p>
            <a:pPr lvl="1"/>
            <a:r>
              <a:rPr lang="en-US" dirty="0"/>
              <a:t>Important variables provided by logistic </a:t>
            </a:r>
            <a:r>
              <a:rPr lang="en-US" dirty="0" smtClean="0"/>
              <a:t>regression</a:t>
            </a:r>
          </a:p>
          <a:p>
            <a:pPr lvl="1"/>
            <a:r>
              <a:rPr lang="en-US" dirty="0" smtClean="0"/>
              <a:t>Achieves </a:t>
            </a:r>
            <a:r>
              <a:rPr lang="en-US" u="sng" dirty="0" smtClean="0"/>
              <a:t>initial</a:t>
            </a:r>
            <a:r>
              <a:rPr lang="en-US" dirty="0" smtClean="0"/>
              <a:t> sensitivity of 70.3%, the highest of any model</a:t>
            </a:r>
            <a:endParaRPr lang="en-US" dirty="0"/>
          </a:p>
          <a:p>
            <a:pPr lvl="2"/>
            <a:r>
              <a:rPr lang="en-US" dirty="0"/>
              <a:t>Fulfills accuracy and sensitivity KPIs without changing cutoff threshold</a:t>
            </a:r>
          </a:p>
          <a:p>
            <a:r>
              <a:rPr lang="en-US" u="sng" dirty="0"/>
              <a:t>Champion model</a:t>
            </a:r>
            <a:r>
              <a:rPr lang="en-US" dirty="0"/>
              <a:t>: heterogeneous model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55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84"/>
    </mc:Choice>
    <mc:Fallback>
      <p:transition spd="slow" advTm="95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5092117"/>
            <a:ext cx="8596668" cy="1320800"/>
          </a:xfrm>
        </p:spPr>
        <p:txBody>
          <a:bodyPr numCol="2"/>
          <a:lstStyle/>
          <a:p>
            <a:pPr>
              <a:buFont typeface="+mj-lt"/>
              <a:buAutoNum type="arabicPeriod"/>
            </a:pPr>
            <a:r>
              <a:rPr lang="en-US" dirty="0"/>
              <a:t>Property damage</a:t>
            </a:r>
          </a:p>
          <a:p>
            <a:pPr>
              <a:buFont typeface="+mj-lt"/>
              <a:buAutoNum type="arabicPeriod"/>
            </a:pPr>
            <a:r>
              <a:rPr lang="en-US" dirty="0"/>
              <a:t>Location (WFO, CZ FIPS)</a:t>
            </a:r>
          </a:p>
          <a:p>
            <a:pPr>
              <a:buFont typeface="+mj-lt"/>
              <a:buAutoNum type="arabicPeriod"/>
            </a:pPr>
            <a:r>
              <a:rPr lang="en-US" dirty="0"/>
              <a:t>Crop damage</a:t>
            </a:r>
          </a:p>
          <a:p>
            <a:pPr>
              <a:buFont typeface="+mj-lt"/>
              <a:buAutoNum type="arabicPeriod"/>
            </a:pPr>
            <a:r>
              <a:rPr lang="en-US" dirty="0"/>
              <a:t>Storm range</a:t>
            </a:r>
          </a:p>
          <a:p>
            <a:pPr>
              <a:buFont typeface="+mj-lt"/>
              <a:buAutoNum type="arabicPeriod"/>
            </a:pPr>
            <a:r>
              <a:rPr lang="en-US" dirty="0"/>
              <a:t>Injuries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5E1A4DB-66B1-4C3C-A6FC-EC82D9E3CCF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47395" y="1447715"/>
            <a:ext cx="6159645" cy="3065562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CE5C38F-090F-4F11-84E5-1CB0FA51CC5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371038" y="1447714"/>
            <a:ext cx="2931897" cy="2402833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FFA5E4F-0EDC-4DA8-9239-532CDDFDC032}"/>
              </a:ext>
            </a:extLst>
          </p:cNvPr>
          <p:cNvSpPr txBox="1"/>
          <p:nvPr/>
        </p:nvSpPr>
        <p:spPr>
          <a:xfrm>
            <a:off x="610222" y="4604158"/>
            <a:ext cx="57821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Figure 6</a:t>
            </a:r>
            <a:r>
              <a:rPr lang="en-US" sz="1100" dirty="0"/>
              <a:t>. Graph of Regression Coefficients for Backward Logistic Regression Model.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5582540-BFE4-4637-85B0-F298E1C10BA5}"/>
              </a:ext>
            </a:extLst>
          </p:cNvPr>
          <p:cNvSpPr txBox="1"/>
          <p:nvPr/>
        </p:nvSpPr>
        <p:spPr>
          <a:xfrm>
            <a:off x="7241990" y="3920924"/>
            <a:ext cx="31899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Figure 7</a:t>
            </a:r>
            <a:r>
              <a:rPr lang="en-US" sz="1100" dirty="0"/>
              <a:t>. Top 10 Input Variables in Random Forest Based on Gini Reduction.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41990" y="5071266"/>
            <a:ext cx="3929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higher Gini reduction score corresponds with a more important input variable (</a:t>
            </a:r>
            <a:r>
              <a:rPr lang="en-US" dirty="0" err="1" smtClean="0"/>
              <a:t>Thoplan</a:t>
            </a:r>
            <a:r>
              <a:rPr lang="en-US" dirty="0" smtClean="0"/>
              <a:t>, 2014).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523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654"/>
    </mc:Choice>
    <mc:Fallback>
      <p:transition spd="slow" advTm="80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All models fulfill two of my KPIs</a:t>
            </a:r>
          </a:p>
          <a:p>
            <a:pPr lvl="1"/>
            <a:r>
              <a:rPr lang="en-US" dirty="0"/>
              <a:t>Accuracy of at least 80%</a:t>
            </a:r>
          </a:p>
          <a:p>
            <a:pPr lvl="1"/>
            <a:r>
              <a:rPr lang="en-US" dirty="0"/>
              <a:t>Sensitivity of at least 70%</a:t>
            </a:r>
          </a:p>
          <a:p>
            <a:r>
              <a:rPr lang="en-US" u="sng" dirty="0"/>
              <a:t>Recommended model</a:t>
            </a:r>
            <a:r>
              <a:rPr lang="en-US" dirty="0"/>
              <a:t>: heterogeneous model</a:t>
            </a:r>
          </a:p>
          <a:p>
            <a:r>
              <a:rPr lang="en-US" u="sng" dirty="0"/>
              <a:t>Most important inputs</a:t>
            </a:r>
            <a:r>
              <a:rPr lang="en-US" dirty="0"/>
              <a:t>: property damage, location (county/region), crop damage, storm range, injuries</a:t>
            </a:r>
          </a:p>
          <a:p>
            <a:pPr lvl="1"/>
            <a:r>
              <a:rPr lang="en-US" dirty="0"/>
              <a:t>Location - casualties vary depending on where major storms occur each year</a:t>
            </a:r>
          </a:p>
          <a:p>
            <a:pPr lvl="1"/>
            <a:r>
              <a:rPr lang="en-US" dirty="0"/>
              <a:t>Time of year – deaths don’t always occur during the expected months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451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27"/>
    </mc:Choice>
    <mc:Fallback>
      <p:transition spd="slow" advTm="89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 smtClean="0"/>
              <a:t>Lessons learned:</a:t>
            </a:r>
          </a:p>
          <a:p>
            <a:pPr lvl="1"/>
            <a:r>
              <a:rPr lang="en-US" dirty="0" smtClean="0"/>
              <a:t>Correlated variables from fatalities dataset</a:t>
            </a:r>
          </a:p>
          <a:p>
            <a:pPr lvl="1"/>
            <a:r>
              <a:rPr lang="en-US" dirty="0" smtClean="0"/>
              <a:t>Insights from the data</a:t>
            </a:r>
          </a:p>
          <a:p>
            <a:pPr lvl="2"/>
            <a:r>
              <a:rPr lang="en-US" dirty="0" smtClean="0"/>
              <a:t>Massive death toll in Nevada caused by heat</a:t>
            </a:r>
          </a:p>
          <a:p>
            <a:pPr lvl="2"/>
            <a:r>
              <a:rPr lang="en-US" dirty="0" smtClean="0"/>
              <a:t>Possibility of tornado outbreak in January</a:t>
            </a:r>
            <a:endParaRPr lang="en-US" dirty="0" smtClean="0"/>
          </a:p>
          <a:p>
            <a:r>
              <a:rPr lang="en-US" dirty="0" smtClean="0"/>
              <a:t>Recommendations:</a:t>
            </a:r>
          </a:p>
          <a:p>
            <a:pPr lvl="1"/>
            <a:r>
              <a:rPr lang="en-US" dirty="0" smtClean="0"/>
              <a:t>Expand analysis to cover multiple years</a:t>
            </a:r>
          </a:p>
          <a:p>
            <a:pPr lvl="1"/>
            <a:r>
              <a:rPr lang="en-US" dirty="0" smtClean="0"/>
              <a:t>Additional text mining components</a:t>
            </a:r>
          </a:p>
          <a:p>
            <a:pPr lvl="2"/>
            <a:r>
              <a:rPr lang="en-US" dirty="0" smtClean="0"/>
              <a:t>Word associations</a:t>
            </a:r>
          </a:p>
          <a:p>
            <a:pPr lvl="2"/>
            <a:r>
              <a:rPr lang="en-US" dirty="0" smtClean="0"/>
              <a:t>Correlation plots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9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254"/>
    </mc:Choice>
    <mc:Fallback>
      <p:transition spd="slow" advTm="113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00011"/>
            <a:ext cx="8596668" cy="4932609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Annual U.S. Killer Tornado Statistics. (2018, January 16). Retrieved June 12, 2018, from http://www.spc.noaa.gov/climo/torn/fatalmap.php</a:t>
            </a:r>
          </a:p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Brooks, H. (2009, March 1). US Annual Tornado Death Tolls, 1875-Present. Retrieved June 12, 2018, from https://blog.nssl.noaa.gov/nsslnews/2009/03/us-annual-tornado-death-tolls-1875-present/</a:t>
            </a:r>
          </a:p>
          <a:p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Heberton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B. (2014, April 24). 13 Minutes: The Average Warning-Time Before a Tornado Hits. Retrieved June 1, 2018, from https://www.theatlantic.com/technology/archive/2014/04/13-minutes-thats-the-average-warning-time-before-a-tornado-strikes/361195/</a:t>
            </a:r>
          </a:p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January 21-23, 2017 Tornado Outbreak One of Largest Winter Outbreaks on Record in U.S. (2017, January 26). Retrieved July 14, 2018, from https://www.wunderground.com/news/severe-weather-forecast-south-high-risk-tornadoes-january-2017</a:t>
            </a:r>
          </a:p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Johnson, D. (2017, September 24). Is 2017 the Worst Hurricane Season Ever? Retrieved June 12, 2018, from http://time.com/4952628/hurricane-season-harvey-irma-jose-maria/</a:t>
            </a:r>
          </a:p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Storm Data Export Format, Field names. (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). Retrieved May 31, 2018, from https://www1.ncdc.noaa.gov/pub/data/swdi/stormevents/csvfiles/Storm-Data-Export-Format.docx</a:t>
            </a:r>
          </a:p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Storm Events Database. (</a:t>
            </a:r>
            <a:r>
              <a:rPr lang="en-US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n.d.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). Retrieved May 31, 2018, from https://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www.ncdc.noaa.gov/stormevents/details.jsp</a:t>
            </a:r>
          </a:p>
          <a:p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Texas Tornado Facts. (</a:t>
            </a:r>
            <a:r>
              <a:rPr lang="en-US" dirty="0" err="1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n.d.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). Retrieved July 13, 2018, from https://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www.tornadoalleyarmor.com/locations/dallas/texas-tornado-facts</a:t>
            </a:r>
          </a:p>
          <a:p>
            <a:r>
              <a:rPr lang="en-US" dirty="0" err="1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Thoplan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R. (2014). Random Forests for Poverty Classification. </a:t>
            </a:r>
            <a:r>
              <a:rPr lang="en-US" i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International Journal of Sciences: Basic and Applied Research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Retrieved July 24, 2018, from https://www.researchgate.net/publication/264785074_Random_Forests_for_Poverty_Classification.</a:t>
            </a: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23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60"/>
    </mc:Choice>
    <mc:Fallback>
      <p:transition spd="slow" advTm="13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U.S. storm data from NOAA and the NWS during 2017 (“Storm Events Database,” </a:t>
            </a:r>
            <a:r>
              <a:rPr lang="en-US" dirty="0" err="1"/>
              <a:t>n.d.</a:t>
            </a:r>
            <a:r>
              <a:rPr lang="en-US" dirty="0"/>
              <a:t>)</a:t>
            </a:r>
          </a:p>
          <a:p>
            <a:r>
              <a:rPr lang="en-US" dirty="0"/>
              <a:t>Problem: high frequency of storm casualties</a:t>
            </a:r>
          </a:p>
          <a:p>
            <a:pPr lvl="1"/>
            <a:r>
              <a:rPr lang="en-US" dirty="0"/>
              <a:t>Difficult to issue timely (and accurate) storm warnings</a:t>
            </a:r>
          </a:p>
          <a:p>
            <a:r>
              <a:rPr lang="en-US" dirty="0"/>
              <a:t>Predict whether a storm results in deaths</a:t>
            </a:r>
          </a:p>
          <a:p>
            <a:pPr lvl="1"/>
            <a:r>
              <a:rPr lang="en-US" dirty="0"/>
              <a:t>5 predictive models</a:t>
            </a:r>
          </a:p>
          <a:p>
            <a:pPr lvl="1"/>
            <a:r>
              <a:rPr lang="en-US" dirty="0"/>
              <a:t>Identify 5 variables that are most strongly linked to deadly storms</a:t>
            </a:r>
          </a:p>
          <a:p>
            <a:r>
              <a:rPr lang="en-US" dirty="0"/>
              <a:t>Text mining on storm event descriptions</a:t>
            </a:r>
          </a:p>
          <a:p>
            <a:pPr lvl="1"/>
            <a:r>
              <a:rPr lang="en-US" dirty="0"/>
              <a:t>Find words frequently used to describe deadly storms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4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49"/>
    </mc:Choice>
    <mc:Fallback xmlns="">
      <p:transition spd="slow" advTm="70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frequency of storm casualties in the U.S.</a:t>
            </a:r>
          </a:p>
          <a:p>
            <a:pPr lvl="1"/>
            <a:r>
              <a:rPr lang="en-US" dirty="0"/>
              <a:t>103 killed by Hurricane Harvey and Irma in 2017 (Johnson, 2017)</a:t>
            </a:r>
          </a:p>
          <a:p>
            <a:pPr lvl="1"/>
            <a:r>
              <a:rPr lang="en-US" dirty="0"/>
              <a:t>35 deaths from tornadoes in 2017 (“Annual U.S. Killer Tornado,” 2018)</a:t>
            </a:r>
          </a:p>
          <a:p>
            <a:r>
              <a:rPr lang="en-US" dirty="0"/>
              <a:t>Storm casualties are difficult to predict</a:t>
            </a:r>
          </a:p>
          <a:p>
            <a:pPr lvl="1"/>
            <a:r>
              <a:rPr lang="en-US" dirty="0"/>
              <a:t>45 tornado-related deaths in 2010, 553 deaths in 2011 (Brooks, 2009)</a:t>
            </a:r>
          </a:p>
          <a:p>
            <a:r>
              <a:rPr lang="en-US" dirty="0"/>
              <a:t>Often difficult to issue timely storm warnings</a:t>
            </a:r>
          </a:p>
          <a:p>
            <a:pPr lvl="1"/>
            <a:r>
              <a:rPr lang="en-US" dirty="0"/>
              <a:t>Average tornado warning time is 13 minutes (</a:t>
            </a:r>
            <a:r>
              <a:rPr lang="en-US" dirty="0" err="1"/>
              <a:t>Heberton</a:t>
            </a:r>
            <a:r>
              <a:rPr lang="en-US" dirty="0"/>
              <a:t>, 2014)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3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69"/>
    </mc:Choice>
    <mc:Fallback xmlns="">
      <p:transition spd="slow" advTm="51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KPIs</a:t>
            </a:r>
          </a:p>
          <a:p>
            <a:pPr lvl="1"/>
            <a:r>
              <a:rPr lang="en-US" dirty="0"/>
              <a:t>Model with classification accuracy of at least 80%</a:t>
            </a:r>
          </a:p>
          <a:p>
            <a:pPr lvl="1"/>
            <a:r>
              <a:rPr lang="en-US" dirty="0"/>
              <a:t>Sensitivity of at least 70%</a:t>
            </a:r>
          </a:p>
          <a:p>
            <a:pPr lvl="1"/>
            <a:r>
              <a:rPr lang="en-US" dirty="0"/>
              <a:t>Identify 5 features that contribute the most towards storm fatalities</a:t>
            </a:r>
          </a:p>
          <a:p>
            <a:r>
              <a:rPr lang="en-US" dirty="0"/>
              <a:t>Business Objectives</a:t>
            </a:r>
          </a:p>
          <a:p>
            <a:pPr lvl="1"/>
            <a:r>
              <a:rPr lang="en-US" dirty="0"/>
              <a:t>Increase storm warning time</a:t>
            </a:r>
          </a:p>
          <a:p>
            <a:pPr lvl="1"/>
            <a:r>
              <a:rPr lang="en-US" dirty="0"/>
              <a:t>Reduce storm false alarms</a:t>
            </a:r>
          </a:p>
          <a:p>
            <a:pPr lvl="1"/>
            <a:r>
              <a:rPr lang="en-US" dirty="0"/>
              <a:t>Help reduce storm casualties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8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075"/>
    </mc:Choice>
    <mc:Fallback xmlns="">
      <p:transition spd="slow" advTm="61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1814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Three datasets from NOAA and NWS storm events database, 2017</a:t>
            </a:r>
          </a:p>
          <a:p>
            <a:pPr>
              <a:buFont typeface="+mj-lt"/>
              <a:buAutoNum type="arabicPeriod"/>
            </a:pPr>
            <a:r>
              <a:rPr lang="en-US" dirty="0"/>
              <a:t>Storm details (primary dataset)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51 variables, 56,921 cases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Type of storm, state, date/time, number of deaths/injuries (direct and indirect), property damage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u="sng" dirty="0"/>
              <a:t>Target variable</a:t>
            </a:r>
            <a:r>
              <a:rPr lang="en-US" dirty="0"/>
              <a:t>: casualties (binary - “yes” if at least 1 death, “no” otherwise)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Skewed target (only 387 “yes” cases)</a:t>
            </a:r>
          </a:p>
          <a:p>
            <a:pPr>
              <a:buFont typeface="+mj-lt"/>
              <a:buAutoNum type="arabicPeriod"/>
            </a:pPr>
            <a:r>
              <a:rPr lang="en-US" dirty="0"/>
              <a:t>Fatalities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11 variables, 775 cases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Day/time of death, age, gender, location of death</a:t>
            </a:r>
          </a:p>
          <a:p>
            <a:pPr>
              <a:buFont typeface="+mj-lt"/>
              <a:buAutoNum type="arabicPeriod"/>
            </a:pPr>
            <a:r>
              <a:rPr lang="en-US" dirty="0"/>
              <a:t>Locations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11 variables, 43,579 cases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Storm range, direction, the town/location it occurred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0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320"/>
    </mc:Choice>
    <mc:Fallback xmlns="">
      <p:transition spd="slow" advTm="101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Techniques/Models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 visualizations using Tableau</a:t>
            </a:r>
          </a:p>
          <a:p>
            <a:pPr lvl="1"/>
            <a:r>
              <a:rPr lang="en-US" b="1" dirty="0"/>
              <a:t>Geospatial map </a:t>
            </a:r>
            <a:r>
              <a:rPr lang="en-US" dirty="0"/>
              <a:t>– states with highest risk of having dangerous storms</a:t>
            </a:r>
          </a:p>
          <a:p>
            <a:pPr lvl="1"/>
            <a:r>
              <a:rPr lang="en-US" b="1" dirty="0"/>
              <a:t>Time series </a:t>
            </a:r>
            <a:r>
              <a:rPr lang="en-US" dirty="0"/>
              <a:t>– time(s) of the year with highest number of storm casualties</a:t>
            </a:r>
          </a:p>
          <a:p>
            <a:r>
              <a:rPr lang="en-US" dirty="0"/>
              <a:t>1 text mining visualization using R</a:t>
            </a:r>
          </a:p>
          <a:p>
            <a:pPr lvl="1"/>
            <a:r>
              <a:rPr lang="en-US" b="1" dirty="0"/>
              <a:t>Word cloud </a:t>
            </a:r>
            <a:r>
              <a:rPr lang="en-US" dirty="0"/>
              <a:t>of frequent terms used in “event narrative” variable</a:t>
            </a:r>
          </a:p>
          <a:p>
            <a:pPr lvl="1"/>
            <a:r>
              <a:rPr lang="en-US" dirty="0"/>
              <a:t>Only includes storms that had casualties</a:t>
            </a:r>
          </a:p>
          <a:p>
            <a:r>
              <a:rPr lang="en-US" dirty="0"/>
              <a:t>5 predictive models using SAS Enterprise Miner</a:t>
            </a:r>
          </a:p>
          <a:p>
            <a:pPr lvl="1"/>
            <a:r>
              <a:rPr lang="en-US" b="1" dirty="0"/>
              <a:t>Logistic regression</a:t>
            </a:r>
          </a:p>
          <a:p>
            <a:pPr lvl="1"/>
            <a:r>
              <a:rPr lang="en-US" b="1" dirty="0"/>
              <a:t>Neural network</a:t>
            </a:r>
          </a:p>
          <a:p>
            <a:pPr lvl="1"/>
            <a:r>
              <a:rPr lang="en-US" b="1" dirty="0"/>
              <a:t>Support vector machine (SVM)</a:t>
            </a:r>
          </a:p>
          <a:p>
            <a:pPr lvl="1"/>
            <a:r>
              <a:rPr lang="en-US" b="1" dirty="0"/>
              <a:t>Random forest</a:t>
            </a:r>
          </a:p>
          <a:p>
            <a:pPr lvl="1"/>
            <a:r>
              <a:rPr lang="en-US" b="1" dirty="0"/>
              <a:t>Heterogeneous model </a:t>
            </a:r>
            <a:r>
              <a:rPr lang="en-US" dirty="0"/>
              <a:t>- combines regression, NN, and SVM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1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69"/>
    </mc:Choice>
    <mc:Fallback xmlns="">
      <p:transition spd="slow" advTm="73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9D6FED-365D-4EB2-9C50-4B36BC143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CE09818D-2211-47D7-BF65-B06FC6E9DB8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r="10407"/>
          <a:stretch/>
        </p:blipFill>
        <p:spPr bwMode="auto">
          <a:xfrm>
            <a:off x="811797" y="1880998"/>
            <a:ext cx="6604071" cy="3984945"/>
          </a:xfrm>
          <a:prstGeom prst="rect">
            <a:avLst/>
          </a:prstGeom>
          <a:ln w="508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CE3B269-7C12-45F0-9101-69148A6EC847}"/>
              </a:ext>
            </a:extLst>
          </p:cNvPr>
          <p:cNvSpPr txBox="1"/>
          <p:nvPr/>
        </p:nvSpPr>
        <p:spPr>
          <a:xfrm>
            <a:off x="677334" y="5929473"/>
            <a:ext cx="50016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Figure 1</a:t>
            </a:r>
            <a:r>
              <a:rPr lang="en-US" sz="1100" dirty="0"/>
              <a:t>.  Map of the Total U.S. Storm Casualties in Each State During 2017.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C510657D-A76C-4129-94D5-8D321DF39478}"/>
              </a:ext>
            </a:extLst>
          </p:cNvPr>
          <p:cNvSpPr txBox="1">
            <a:spLocks/>
          </p:cNvSpPr>
          <p:nvPr/>
        </p:nvSpPr>
        <p:spPr>
          <a:xfrm>
            <a:off x="7550331" y="2509163"/>
            <a:ext cx="3120465" cy="373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Texas – 190 deaths</a:t>
            </a:r>
          </a:p>
          <a:p>
            <a:r>
              <a:rPr lang="en-US" dirty="0"/>
              <a:t>Florida – 101 deaths</a:t>
            </a:r>
          </a:p>
          <a:p>
            <a:r>
              <a:rPr lang="en-US" dirty="0"/>
              <a:t>Nevada – 122 deaths</a:t>
            </a:r>
          </a:p>
          <a:p>
            <a:r>
              <a:rPr lang="en-US" dirty="0"/>
              <a:t>Fewer deaths in Great Plains, Midwest, South</a:t>
            </a:r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1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51"/>
    </mc:Choice>
    <mc:Fallback xmlns="">
      <p:transition spd="slow" advTm="87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54B24BB-35A1-4199-9005-1ED6E3644F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44446" y="1930400"/>
            <a:ext cx="9154563" cy="3618387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9B61D71-4778-4027-A9DB-6E63E4606322}"/>
              </a:ext>
            </a:extLst>
          </p:cNvPr>
          <p:cNvSpPr txBox="1"/>
          <p:nvPr/>
        </p:nvSpPr>
        <p:spPr>
          <a:xfrm>
            <a:off x="611620" y="5645646"/>
            <a:ext cx="52389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Figure 2</a:t>
            </a:r>
            <a:r>
              <a:rPr lang="en-US" sz="1100" dirty="0"/>
              <a:t>.  Breakdown of Deaths by Storm Type for States with Over 100 </a:t>
            </a:r>
            <a:r>
              <a:rPr lang="en-US" sz="1100" dirty="0" smtClean="0"/>
              <a:t>Deaths.</a:t>
            </a:r>
            <a:endParaRPr lang="en-US" sz="11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6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05"/>
    </mc:Choice>
    <mc:Fallback xmlns="">
      <p:transition spd="slow" advTm="78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9D6FED-365D-4EB2-9C50-4B36BC143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CE3B269-7C12-45F0-9101-69148A6EC847}"/>
              </a:ext>
            </a:extLst>
          </p:cNvPr>
          <p:cNvSpPr txBox="1"/>
          <p:nvPr/>
        </p:nvSpPr>
        <p:spPr>
          <a:xfrm>
            <a:off x="677334" y="5923436"/>
            <a:ext cx="38972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Figure 3</a:t>
            </a:r>
            <a:r>
              <a:rPr lang="en-US" sz="1100" dirty="0"/>
              <a:t>.  Daily and Monthly Storm Casualties During 2017.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C510657D-A76C-4129-94D5-8D321DF39478}"/>
              </a:ext>
            </a:extLst>
          </p:cNvPr>
          <p:cNvSpPr txBox="1">
            <a:spLocks/>
          </p:cNvSpPr>
          <p:nvPr/>
        </p:nvSpPr>
        <p:spPr>
          <a:xfrm>
            <a:off x="7227766" y="1973005"/>
            <a:ext cx="3405017" cy="37392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Two graphs</a:t>
            </a:r>
          </a:p>
          <a:p>
            <a:pPr lvl="1"/>
            <a:r>
              <a:rPr lang="en-US" dirty="0"/>
              <a:t>Daily casualties</a:t>
            </a:r>
          </a:p>
          <a:p>
            <a:pPr lvl="1"/>
            <a:r>
              <a:rPr lang="en-US" dirty="0"/>
              <a:t>Monthly casualties</a:t>
            </a:r>
          </a:p>
          <a:p>
            <a:r>
              <a:rPr lang="en-US" dirty="0"/>
              <a:t>Deaths peak in August</a:t>
            </a:r>
          </a:p>
          <a:p>
            <a:pPr lvl="1"/>
            <a:r>
              <a:rPr lang="en-US" dirty="0"/>
              <a:t>Hurricane Harvey</a:t>
            </a:r>
          </a:p>
          <a:p>
            <a:r>
              <a:rPr lang="en-US" dirty="0"/>
              <a:t>Fewer deaths from March to June (“Tornado Season”)</a:t>
            </a:r>
          </a:p>
          <a:p>
            <a:r>
              <a:rPr lang="en-US" dirty="0"/>
              <a:t>88 deaths in January</a:t>
            </a:r>
          </a:p>
          <a:p>
            <a:pPr lvl="1"/>
            <a:r>
              <a:rPr lang="en-US" dirty="0"/>
              <a:t>Georgia tornado outbreak: over 20 lives lost (“January 21-23, 2017 Tornado Outbreak,” 2017)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="" xmlns:a16="http://schemas.microsoft.com/office/drawing/2014/main" id="{48C3CDBF-13A6-477D-9F84-F636B81E566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5693" y="1821343"/>
            <a:ext cx="6313714" cy="4042562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47"/>
    </mc:Choice>
    <mc:Fallback xmlns="">
      <p:transition spd="slow" advTm="99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1435</TotalTime>
  <Words>1182</Words>
  <Application>Microsoft Office PowerPoint</Application>
  <PresentationFormat>Widescreen</PresentationFormat>
  <Paragraphs>203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Cambria</vt:lpstr>
      <vt:lpstr>Courier New</vt:lpstr>
      <vt:lpstr>Times New Roman</vt:lpstr>
      <vt:lpstr>Trebuchet MS</vt:lpstr>
      <vt:lpstr>Wingdings 3</vt:lpstr>
      <vt:lpstr>Facet</vt:lpstr>
      <vt:lpstr>Storm Casualties: Predicting Dangerous Weather</vt:lpstr>
      <vt:lpstr>Project Scope</vt:lpstr>
      <vt:lpstr>Project Importance</vt:lpstr>
      <vt:lpstr>Objectives</vt:lpstr>
      <vt:lpstr>Dataset Description</vt:lpstr>
      <vt:lpstr>Data Techniques/Models</vt:lpstr>
      <vt:lpstr>Geospatial Analysis</vt:lpstr>
      <vt:lpstr>Geospatial Analysis</vt:lpstr>
      <vt:lpstr>Time Series</vt:lpstr>
      <vt:lpstr>Word Cloud</vt:lpstr>
      <vt:lpstr>Predictive Models</vt:lpstr>
      <vt:lpstr>Model Results</vt:lpstr>
      <vt:lpstr>Model Results</vt:lpstr>
      <vt:lpstr>Important Variables</vt:lpstr>
      <vt:lpstr>Conclusion</vt:lpstr>
      <vt:lpstr>Conclusion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for your Data Analysis Project</dc:title>
  <dc:creator>Jon McKeeby</dc:creator>
  <cp:lastModifiedBy>Daanish Ahmed</cp:lastModifiedBy>
  <cp:revision>102</cp:revision>
  <dcterms:created xsi:type="dcterms:W3CDTF">2015-08-30T00:29:46Z</dcterms:created>
  <dcterms:modified xsi:type="dcterms:W3CDTF">2018-08-03T20:53:36Z</dcterms:modified>
</cp:coreProperties>
</file>

<file path=docProps/thumbnail.jpeg>
</file>